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C2F154-5CCB-FE9E-DCEC-A7C8EE94A13F}" v="1005" dt="2023-10-18T20:03:48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2524-CD6F-498A-911A-B3D16F5F0172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4EB7-5272-4A4E-B8CB-5C92D0AC9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89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  <p:sldLayoutId id="214748366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91C080-3EA2-EE5E-D418-218187B2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113157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417320"/>
            <a:ext cx="8714417" cy="1341436"/>
          </a:xfrm>
        </p:spPr>
        <p:txBody>
          <a:bodyPr>
            <a:normAutofit/>
          </a:bodyPr>
          <a:lstStyle/>
          <a:p>
            <a:r>
              <a:rPr lang="en-US" dirty="0">
                <a:latin typeface="Open Sans Light"/>
                <a:ea typeface="Open Sans Light"/>
                <a:cs typeface="Open Sans Light"/>
              </a:rPr>
              <a:t>Staying Secure with NuGet</a:t>
            </a:r>
            <a:endParaRPr lang="en-US" dirty="0">
              <a:ea typeface="Open Sans Light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19685C6-2657-A3AE-DA2A-C707BFFF96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47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C434C-ECE1-6635-AB91-E049AC18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Open Sans Light"/>
                <a:ea typeface="Open Sans Light"/>
                <a:cs typeface="Open Sans Light"/>
              </a:rPr>
              <a:t>Think of it this way...</a:t>
            </a:r>
            <a:endParaRPr lang="en-US" sz="3200" dirty="0">
              <a:ea typeface="Open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0B0E8-1A68-B9FB-836A-F848C821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7341"/>
            <a:ext cx="10841779" cy="45554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 b="1" dirty="0">
              <a:ea typeface="Open Sans"/>
            </a:endParaRPr>
          </a:p>
          <a:p>
            <a:pPr marL="0" indent="0">
              <a:buNone/>
            </a:pPr>
            <a:r>
              <a:rPr lang="en-US" sz="2000" dirty="0">
                <a:latin typeface="Open Sans"/>
                <a:ea typeface="Open Sans"/>
                <a:cs typeface="Open Sans"/>
              </a:rPr>
              <a:t>We download </a:t>
            </a:r>
            <a:r>
              <a:rPr lang="en-US" sz="2000" b="1" dirty="0">
                <a:latin typeface="Open Sans"/>
                <a:ea typeface="Open Sans"/>
                <a:cs typeface="Open Sans"/>
              </a:rPr>
              <a:t>code</a:t>
            </a:r>
          </a:p>
          <a:p>
            <a:pPr marL="0" indent="0">
              <a:buNone/>
            </a:pPr>
            <a:r>
              <a:rPr lang="en-US" sz="2000" dirty="0">
                <a:latin typeface="Open Sans"/>
                <a:ea typeface="Open Sans"/>
                <a:cs typeface="Open Sans"/>
              </a:rPr>
              <a:t>From the </a:t>
            </a:r>
            <a:r>
              <a:rPr lang="en-US" sz="2000" b="1" dirty="0">
                <a:latin typeface="Open Sans"/>
                <a:ea typeface="Open Sans"/>
                <a:cs typeface="Open Sans"/>
              </a:rPr>
              <a:t>internet </a:t>
            </a:r>
            <a:endParaRPr lang="en-US" sz="2000" dirty="0">
              <a:latin typeface="Open Sans"/>
              <a:ea typeface="Open Sans"/>
              <a:cs typeface="Open Sans"/>
            </a:endParaRPr>
          </a:p>
          <a:p>
            <a:pPr marL="0" indent="0">
              <a:buNone/>
            </a:pPr>
            <a:r>
              <a:rPr lang="en-US" sz="2000" dirty="0">
                <a:latin typeface="Open Sans"/>
                <a:ea typeface="Open Sans"/>
                <a:cs typeface="Open Sans"/>
              </a:rPr>
              <a:t>Written by</a:t>
            </a:r>
            <a:r>
              <a:rPr lang="en-US" sz="2000" b="1" dirty="0">
                <a:latin typeface="Open Sans"/>
                <a:ea typeface="Open Sans"/>
                <a:cs typeface="Open Sans"/>
              </a:rPr>
              <a:t> unknown individuals </a:t>
            </a:r>
          </a:p>
          <a:p>
            <a:pPr marL="0" indent="0">
              <a:buNone/>
            </a:pPr>
            <a:r>
              <a:rPr lang="en-US" sz="2000" dirty="0">
                <a:latin typeface="Open Sans"/>
                <a:ea typeface="Open Sans"/>
                <a:cs typeface="Open Sans"/>
              </a:rPr>
              <a:t>That we </a:t>
            </a:r>
            <a:r>
              <a:rPr lang="en-US" sz="2000" b="1" dirty="0">
                <a:latin typeface="Open Sans"/>
                <a:ea typeface="Open Sans"/>
                <a:cs typeface="Open Sans"/>
              </a:rPr>
              <a:t>haven't read</a:t>
            </a:r>
          </a:p>
          <a:p>
            <a:pPr marL="0" indent="0">
              <a:buNone/>
            </a:pPr>
            <a:r>
              <a:rPr lang="en-US" sz="2000" dirty="0">
                <a:latin typeface="Open Sans"/>
                <a:ea typeface="Open Sans"/>
                <a:cs typeface="Open Sans"/>
              </a:rPr>
              <a:t>Which we </a:t>
            </a:r>
            <a:r>
              <a:rPr lang="en-US" sz="2000" b="1" dirty="0">
                <a:latin typeface="Open Sans"/>
                <a:ea typeface="Open Sans"/>
                <a:cs typeface="Open Sans"/>
              </a:rPr>
              <a:t>execute</a:t>
            </a:r>
          </a:p>
          <a:p>
            <a:pPr marL="0" indent="0">
              <a:buNone/>
            </a:pPr>
            <a:r>
              <a:rPr lang="en-US" sz="2000" dirty="0">
                <a:latin typeface="Open Sans"/>
                <a:ea typeface="Open Sans"/>
                <a:cs typeface="Open Sans"/>
              </a:rPr>
              <a:t>With </a:t>
            </a:r>
            <a:r>
              <a:rPr lang="en-US" sz="2000" b="1" dirty="0">
                <a:latin typeface="Open Sans"/>
                <a:ea typeface="Open Sans"/>
                <a:cs typeface="Open Sans"/>
              </a:rPr>
              <a:t>full permissions </a:t>
            </a:r>
          </a:p>
          <a:p>
            <a:pPr marL="0" indent="0">
              <a:buNone/>
            </a:pPr>
            <a:r>
              <a:rPr lang="en-US" sz="2000" dirty="0">
                <a:latin typeface="Open Sans"/>
                <a:ea typeface="Open Sans"/>
                <a:cs typeface="Open Sans"/>
              </a:rPr>
              <a:t>On our </a:t>
            </a:r>
            <a:r>
              <a:rPr lang="en-US" sz="2000" b="1" dirty="0">
                <a:latin typeface="Open Sans"/>
                <a:ea typeface="Open Sans"/>
                <a:cs typeface="Open Sans"/>
              </a:rPr>
              <a:t>trusted devices</a:t>
            </a:r>
          </a:p>
          <a:p>
            <a:pPr marL="0" indent="0">
              <a:buNone/>
            </a:pPr>
            <a:r>
              <a:rPr lang="en-US" sz="2000" dirty="0">
                <a:latin typeface="Open Sans"/>
                <a:ea typeface="Open Sans"/>
                <a:cs typeface="Open Sans"/>
              </a:rPr>
              <a:t>Where we keep our </a:t>
            </a:r>
            <a:r>
              <a:rPr lang="en-US" sz="2000" b="1" dirty="0">
                <a:latin typeface="Open Sans"/>
                <a:ea typeface="Open Sans"/>
                <a:cs typeface="Open Sans"/>
              </a:rPr>
              <a:t>most important data</a:t>
            </a:r>
          </a:p>
          <a:p>
            <a:pPr marL="0" indent="0">
              <a:buNone/>
            </a:pPr>
            <a:endParaRPr lang="en-US" sz="2000" b="1" dirty="0">
              <a:latin typeface="Open Sans"/>
              <a:ea typeface="Open Sans"/>
              <a:cs typeface="Open Sans"/>
            </a:endParaRPr>
          </a:p>
          <a:p>
            <a:pPr marL="0" indent="0">
              <a:buNone/>
            </a:pPr>
            <a:r>
              <a:rPr lang="en-US" sz="2000" dirty="0">
                <a:latin typeface="Open Sans"/>
                <a:ea typeface="Open Sans"/>
                <a:cs typeface="Open Sans"/>
              </a:rPr>
              <a:t>Its a miracle that this all works!</a:t>
            </a:r>
            <a:endParaRPr lang="en-US" sz="2000" b="1" dirty="0">
              <a:latin typeface="Open Sans"/>
              <a:ea typeface="Open Sans"/>
              <a:cs typeface="Open Sans"/>
            </a:endParaRPr>
          </a:p>
          <a:p>
            <a:pPr marL="0" indent="0">
              <a:buNone/>
            </a:pPr>
            <a:endParaRPr lang="en-US" sz="20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BD2E07-DFF9-52B2-1A3E-EA198A7C084C}"/>
              </a:ext>
            </a:extLst>
          </p:cNvPr>
          <p:cNvSpPr txBox="1">
            <a:spLocks/>
          </p:cNvSpPr>
          <p:nvPr/>
        </p:nvSpPr>
        <p:spPr>
          <a:xfrm>
            <a:off x="677334" y="1577341"/>
            <a:ext cx="10836341" cy="45554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b="1" dirty="0">
              <a:ea typeface="Open Sans"/>
            </a:endParaRPr>
          </a:p>
          <a:p>
            <a:pPr marL="0" indent="0">
              <a:buNone/>
            </a:pPr>
            <a:endParaRPr lang="en-US" sz="2000" b="1" i="1" dirty="0">
              <a:latin typeface="Open Sans"/>
              <a:ea typeface="Open Sans"/>
              <a:cs typeface="Open Sans"/>
            </a:endParaRPr>
          </a:p>
          <a:p>
            <a:pPr marL="0" indent="0">
              <a:buNone/>
            </a:pPr>
            <a:endParaRPr lang="en-US" sz="2000" b="1" i="1" dirty="0">
              <a:latin typeface="Open Sans"/>
              <a:ea typeface="Open Sans"/>
              <a:cs typeface="Open Sans"/>
            </a:endParaRPr>
          </a:p>
          <a:p>
            <a:pPr marL="0" indent="0">
              <a:buNone/>
            </a:pPr>
            <a:endParaRPr lang="en-US" sz="2000" b="1" i="1" dirty="0">
              <a:latin typeface="Open Sans"/>
              <a:ea typeface="Open Sans"/>
              <a:cs typeface="Open Sans"/>
            </a:endParaRPr>
          </a:p>
          <a:p>
            <a:endParaRPr lang="en-US" sz="2000" b="1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9161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C434C-ECE1-6635-AB91-E049AC18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Open Sans Light"/>
                <a:ea typeface="Open Sans Light"/>
                <a:cs typeface="Open Sans Light"/>
              </a:rPr>
              <a:t>Typosquatting</a:t>
            </a:r>
            <a:endParaRPr lang="en-US" sz="3200" dirty="0" err="1">
              <a:ea typeface="Open Sans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BD2E07-DFF9-52B2-1A3E-EA198A7C084C}"/>
              </a:ext>
            </a:extLst>
          </p:cNvPr>
          <p:cNvSpPr txBox="1">
            <a:spLocks/>
          </p:cNvSpPr>
          <p:nvPr/>
        </p:nvSpPr>
        <p:spPr>
          <a:xfrm>
            <a:off x="677334" y="1577341"/>
            <a:ext cx="4785699" cy="45554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000" dirty="0">
                <a:latin typeface="Open Sans"/>
                <a:ea typeface="Open Sans"/>
                <a:cs typeface="Open Sans"/>
              </a:rPr>
              <a:t>Packages that use common misspellings or typos</a:t>
            </a:r>
            <a:endParaRPr lang="en-US" sz="2000" b="1" i="1" dirty="0">
              <a:latin typeface="Open Sans"/>
              <a:ea typeface="Open Sans"/>
              <a:cs typeface="Open Sans"/>
            </a:endParaRPr>
          </a:p>
          <a:p>
            <a:pPr marL="342900" indent="-342900"/>
            <a:endParaRPr lang="en-US" sz="2000" dirty="0">
              <a:latin typeface="Open Sans"/>
              <a:ea typeface="Open Sans"/>
              <a:cs typeface="Open Sans"/>
            </a:endParaRPr>
          </a:p>
          <a:p>
            <a:pPr marL="342900" indent="-342900"/>
            <a:endParaRPr lang="en-US" sz="2000" dirty="0">
              <a:latin typeface="Open Sans"/>
              <a:ea typeface="Open Sans"/>
              <a:cs typeface="Open Sans"/>
            </a:endParaRPr>
          </a:p>
          <a:p>
            <a:pPr marL="342900" indent="-342900"/>
            <a:r>
              <a:rPr lang="en-US" sz="2000" dirty="0" err="1">
                <a:latin typeface="Open Sans"/>
                <a:ea typeface="Open Sans"/>
                <a:cs typeface="Open Sans"/>
              </a:rPr>
              <a:t>Newtonsoft.Json</a:t>
            </a:r>
            <a:r>
              <a:rPr lang="en-US" sz="2000" dirty="0">
                <a:latin typeface="Open Sans"/>
                <a:ea typeface="Open Sans"/>
                <a:cs typeface="Open Sans"/>
              </a:rPr>
              <a:t> </a:t>
            </a:r>
          </a:p>
          <a:p>
            <a:pPr marL="342900" indent="-342900"/>
            <a:r>
              <a:rPr lang="en-US" sz="2000" dirty="0" err="1">
                <a:latin typeface="Open Sans"/>
                <a:ea typeface="Open Sans"/>
                <a:cs typeface="Open Sans"/>
              </a:rPr>
              <a:t>Newtosofts.Json</a:t>
            </a:r>
            <a:endParaRPr lang="en-US" sz="2000">
              <a:latin typeface="Open Sans"/>
              <a:ea typeface="Open Sans"/>
              <a:cs typeface="Open Sans"/>
            </a:endParaRPr>
          </a:p>
          <a:p>
            <a:pPr marL="342900" indent="-342900"/>
            <a:endParaRPr lang="en-US" sz="2000" dirty="0">
              <a:latin typeface="Open Sans"/>
              <a:ea typeface="Open Sans"/>
              <a:cs typeface="Open Sans"/>
            </a:endParaRPr>
          </a:p>
          <a:p>
            <a:pPr marL="342900" indent="-342900"/>
            <a:r>
              <a:rPr lang="en-US" sz="2000" dirty="0">
                <a:latin typeface="Open Sans"/>
                <a:ea typeface="Open Sans"/>
                <a:cs typeface="Open Sans"/>
              </a:rPr>
              <a:t>Package owners can reserve and protect their identity by reserving ID prefixes</a:t>
            </a:r>
          </a:p>
          <a:p>
            <a:pPr marL="342900" indent="-342900"/>
            <a:r>
              <a:rPr lang="en-US" sz="2000" dirty="0">
                <a:latin typeface="Open Sans"/>
                <a:ea typeface="Open Sans"/>
                <a:cs typeface="Open Sans"/>
              </a:rPr>
              <a:t>Prefixes that are reserved are officially requested and accepted by the NuGet team</a:t>
            </a:r>
          </a:p>
          <a:p>
            <a:endParaRPr lang="en-US" sz="2000" b="1" dirty="0">
              <a:latin typeface="Open Sans"/>
              <a:ea typeface="Open Sans"/>
              <a:cs typeface="Open Sans"/>
            </a:endParaRPr>
          </a:p>
        </p:txBody>
      </p:sp>
      <p:pic>
        <p:nvPicPr>
          <p:cNvPr id="7" name="Picture 6" descr="A close-up of a application&#10;&#10;Description automatically generated">
            <a:extLst>
              <a:ext uri="{FF2B5EF4-FFF2-40B4-BE49-F238E27FC236}">
                <a16:creationId xmlns:a16="http://schemas.microsoft.com/office/drawing/2014/main" id="{CA79FCD0-2287-A2E5-9153-2B8D8A2D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92" y="3566169"/>
            <a:ext cx="5095051" cy="193707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791A150-2A98-6573-D0A8-2BAECE383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733" y="2132320"/>
            <a:ext cx="4389496" cy="80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3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24F3-9840-ECBC-598D-06A0306B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Light"/>
                <a:ea typeface="Open Sans Light"/>
                <a:cs typeface="Open Sans Light"/>
              </a:rPr>
              <a:t>Dependency Confusion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BFD94-55B7-F552-F1B6-AE4CBA057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Open Sans"/>
                <a:ea typeface="Open Sans"/>
                <a:cs typeface="Open Sans"/>
              </a:rPr>
              <a:t>Contoso.Input</a:t>
            </a:r>
            <a:r>
              <a:rPr lang="en-US" dirty="0">
                <a:latin typeface="Open Sans"/>
                <a:ea typeface="Open Sans"/>
                <a:cs typeface="Open Sans"/>
              </a:rPr>
              <a:t> (NuGet.org)</a:t>
            </a:r>
            <a:endParaRPr lang="en-US" dirty="0">
              <a:ea typeface="Open Sans" pitchFamily="2" charset="0"/>
            </a:endParaRPr>
          </a:p>
          <a:p>
            <a:r>
              <a:rPr lang="en-US" dirty="0" err="1">
                <a:latin typeface="Open Sans"/>
                <a:ea typeface="Open Sans"/>
                <a:cs typeface="Open Sans"/>
              </a:rPr>
              <a:t>Contoso.Input</a:t>
            </a:r>
            <a:r>
              <a:rPr lang="en-US" dirty="0">
                <a:latin typeface="Open Sans"/>
                <a:ea typeface="Open Sans"/>
                <a:cs typeface="Open Sans"/>
              </a:rPr>
              <a:t> (Private Registry) </a:t>
            </a:r>
          </a:p>
          <a:p>
            <a:endParaRPr lang="en-US" dirty="0">
              <a:latin typeface="Open Sans"/>
              <a:ea typeface="Open Sans"/>
              <a:cs typeface="Open Sans"/>
            </a:endParaRPr>
          </a:p>
          <a:p>
            <a:r>
              <a:rPr lang="en-US" dirty="0">
                <a:latin typeface="Open Sans"/>
                <a:ea typeface="Open Sans"/>
                <a:cs typeface="Open Sans"/>
              </a:rPr>
              <a:t>Attackers will ship malicious package updates on the unclaimed "</a:t>
            </a:r>
            <a:r>
              <a:rPr lang="en-US" dirty="0" err="1">
                <a:latin typeface="Open Sans"/>
                <a:ea typeface="Open Sans"/>
                <a:cs typeface="Open Sans"/>
              </a:rPr>
              <a:t>Contoso.Input</a:t>
            </a:r>
            <a:r>
              <a:rPr lang="en-US" dirty="0">
                <a:latin typeface="Open Sans"/>
                <a:ea typeface="Open Sans"/>
                <a:cs typeface="Open Sans"/>
              </a:rPr>
              <a:t>" package on the public registry to confuse package manager tooling to update the package to a compromised state</a:t>
            </a:r>
          </a:p>
          <a:p>
            <a:endParaRPr lang="en-US" dirty="0">
              <a:latin typeface="Open Sans"/>
              <a:ea typeface="Open Sans"/>
              <a:cs typeface="Open Sans"/>
            </a:endParaRPr>
          </a:p>
          <a:p>
            <a:r>
              <a:rPr lang="en-US" dirty="0">
                <a:latin typeface="Open Sans"/>
                <a:ea typeface="Open Sans"/>
                <a:cs typeface="Open Sans"/>
              </a:rPr>
              <a:t>Use package source mapping to ensure you only download packages from a specific source</a:t>
            </a:r>
          </a:p>
        </p:txBody>
      </p:sp>
    </p:spTree>
    <p:extLst>
      <p:ext uri="{BB962C8B-B14F-4D97-AF65-F5344CB8AC3E}">
        <p14:creationId xmlns:p14="http://schemas.microsoft.com/office/powerpoint/2010/main" val="1290013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1AE-9021-ABE4-17F6-F2AFF2D1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Light"/>
                <a:ea typeface="Open Sans Light"/>
                <a:cs typeface="Open Sans Light"/>
              </a:rPr>
              <a:t>Package Source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9F8A0-B179-2C6A-A3B2-F9CC7AC46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8031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Currently can be enabled for projects in Visual Studio Code my manually editing a </a:t>
            </a:r>
            <a:r>
              <a:rPr lang="en-US" err="1">
                <a:latin typeface="Open Sans"/>
                <a:ea typeface="Open Sans"/>
                <a:cs typeface="Open Sans"/>
              </a:rPr>
              <a:t>nuget.config</a:t>
            </a:r>
            <a:r>
              <a:rPr lang="en-US" dirty="0">
                <a:latin typeface="Open Sans"/>
                <a:ea typeface="Open Sans"/>
                <a:cs typeface="Open Sans"/>
              </a:rPr>
              <a:t> file in your project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Package source mapping centrally declare which source each package in your solution should restore from in your </a:t>
            </a:r>
            <a:r>
              <a:rPr lang="en-US" dirty="0" err="1">
                <a:latin typeface="Open Sans"/>
                <a:ea typeface="Open Sans"/>
                <a:cs typeface="Open Sans"/>
              </a:rPr>
              <a:t>nuget.config</a:t>
            </a:r>
            <a:r>
              <a:rPr lang="en-US" dirty="0">
                <a:latin typeface="Open Sans"/>
                <a:ea typeface="Open Sans"/>
                <a:cs typeface="Open Sans"/>
              </a:rPr>
              <a:t> file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Helps to prevent against dependency confusion </a:t>
            </a:r>
          </a:p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4079071-43A1-BEFE-6A4B-783D600F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02" y="2170275"/>
            <a:ext cx="4875401" cy="251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74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B16F-BDC4-B04A-34A9-4F8B2BA0F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Light"/>
                <a:ea typeface="Open Sans Light"/>
                <a:cs typeface="Open Sans Light"/>
              </a:rPr>
              <a:t>Hijacked accounts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44BF-469D-98F3-A5E8-BD4145996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Criminals and thieves find ways to control and infect popular packages with malicious programs like cryptocurrency miners</a:t>
            </a:r>
            <a:endParaRPr lang="en-US" dirty="0">
              <a:ea typeface="Open Sans" pitchFamily="2" charset="0"/>
            </a:endParaRPr>
          </a:p>
          <a:p>
            <a:endParaRPr lang="en-US" dirty="0">
              <a:ea typeface="Open Sans"/>
            </a:endParaRPr>
          </a:p>
          <a:p>
            <a:r>
              <a:rPr lang="en-US" dirty="0">
                <a:latin typeface="Open Sans"/>
                <a:ea typeface="Open Sans"/>
                <a:cs typeface="Open Sans"/>
              </a:rPr>
              <a:t>How? </a:t>
            </a:r>
            <a:endParaRPr lang="en-US" dirty="0">
              <a:ea typeface="Open Sans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Maintainers choose weak passwords</a:t>
            </a:r>
            <a:endParaRPr lang="en-US" dirty="0" err="1">
              <a:ea typeface="Open Sans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Maintainers reuse passwords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Open Sans"/>
                <a:ea typeface="Open Sans"/>
                <a:cs typeface="Open Sans"/>
              </a:rPr>
              <a:t>Maintainers get malware on their devices 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latin typeface="Open Sans"/>
              <a:ea typeface="Open Sans"/>
              <a:cs typeface="Open Sans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latin typeface="Open Sans"/>
              <a:ea typeface="Open Sans"/>
              <a:cs typeface="Open Sans"/>
            </a:endParaRPr>
          </a:p>
          <a:p>
            <a:r>
              <a:rPr lang="en-US" dirty="0">
                <a:latin typeface="Open Sans"/>
                <a:ea typeface="Open Sans"/>
                <a:cs typeface="Open Sans"/>
              </a:rPr>
              <a:t>NuGet requires two-factor authentication for all accounts</a:t>
            </a:r>
          </a:p>
          <a:p>
            <a:pPr marL="457200" lvl="1" indent="0">
              <a:buNone/>
            </a:pPr>
            <a:endParaRPr lang="en-US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35374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22546-04F7-2789-38AB-6C9CF913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Dependency</a:t>
            </a:r>
            <a:r>
              <a:rPr lang="en-US" dirty="0">
                <a:latin typeface="Open Sans Light"/>
                <a:ea typeface="Open Sans Light"/>
                <a:cs typeface="Open Sans Light"/>
              </a:rPr>
              <a:t> Management and NuGet Restore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C3116-46B9-11CA-9A63-6F56AA236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NuGet Restore</a:t>
            </a:r>
            <a:endParaRPr lang="en-US">
              <a:ea typeface="Open Sans" pitchFamily="2" charset="0"/>
            </a:endParaRPr>
          </a:p>
          <a:p>
            <a:endParaRPr lang="en-US" dirty="0">
              <a:ea typeface="Open Sans" pitchFamily="2" charset="0"/>
            </a:endParaRPr>
          </a:p>
          <a:p>
            <a:r>
              <a:rPr lang="en-US" dirty="0">
                <a:latin typeface="Open Sans"/>
                <a:ea typeface="Open Sans"/>
                <a:cs typeface="Open Sans"/>
              </a:rPr>
              <a:t>Running dotnet restore will produce a report of security vulnerabilities with the affected package name, the severity of the vulnerability, and a link to the advisory for more details.</a:t>
            </a:r>
          </a:p>
          <a:p>
            <a:endParaRPr lang="en-US" dirty="0">
              <a:ea typeface="Open Sans" pitchFamily="2" charset="0"/>
            </a:endParaRPr>
          </a:p>
          <a:p>
            <a:r>
              <a:rPr lang="en-US">
                <a:latin typeface="Open Sans"/>
                <a:ea typeface="Open Sans"/>
                <a:cs typeface="Open Sans"/>
              </a:rPr>
              <a:t>What to do if a vulnerability is found in one of your dependencies?</a:t>
            </a:r>
            <a:endParaRPr lang="en-US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6885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89DFD-0607-A9D5-FC73-4E612814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Light"/>
                <a:ea typeface="Open Sans Light"/>
                <a:cs typeface="Open Sans Light"/>
              </a:rPr>
              <a:t>Security Vulnerabilities found with updates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CF22-EFD2-3C2F-0ACB-A73553DFC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Open Sans"/>
              </a:rPr>
              <a:t>If security vulnerabilities are found and updates are available for the package, you can either:</a:t>
            </a:r>
            <a:endParaRPr lang="en-US">
              <a:ea typeface="Open Sans" pitchFamily="2" charset="0"/>
            </a:endParaRPr>
          </a:p>
          <a:p>
            <a:r>
              <a:rPr lang="en-US" dirty="0">
                <a:ea typeface="Open Sans"/>
              </a:rPr>
              <a:t>Edit the .</a:t>
            </a:r>
            <a:r>
              <a:rPr lang="en-US" dirty="0" err="1">
                <a:ea typeface="Open Sans"/>
              </a:rPr>
              <a:t>csproj</a:t>
            </a:r>
            <a:r>
              <a:rPr lang="en-US" dirty="0">
                <a:ea typeface="Open Sans"/>
              </a:rPr>
              <a:t> or other package version location (</a:t>
            </a:r>
            <a:r>
              <a:rPr lang="en-US" dirty="0" err="1">
                <a:ea typeface="Open Sans"/>
              </a:rPr>
              <a:t>Directory.Packages.props</a:t>
            </a:r>
            <a:r>
              <a:rPr lang="en-US" dirty="0">
                <a:ea typeface="Open Sans"/>
              </a:rPr>
              <a:t>) with a newer version containing a security fix.</a:t>
            </a:r>
            <a:endParaRPr lang="en-US" dirty="0"/>
          </a:p>
          <a:p>
            <a:r>
              <a:rPr lang="en-US" dirty="0">
                <a:ea typeface="Open Sans"/>
              </a:rPr>
              <a:t>Use the NuGet package manager user interface in Visual Studio to update the individual package.</a:t>
            </a:r>
            <a:endParaRPr lang="en-US" dirty="0"/>
          </a:p>
          <a:p>
            <a:r>
              <a:rPr lang="en-US" dirty="0">
                <a:ea typeface="Open Sans"/>
              </a:rPr>
              <a:t>Run the dotnet add package command with the respective package ID to update to the latest version.</a:t>
            </a:r>
            <a:endParaRPr lang="en-US" dirty="0"/>
          </a:p>
          <a:p>
            <a:endParaRPr lang="en-US" dirty="0">
              <a:ea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936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BB39-18F4-B748-ED81-198F1B59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Light"/>
                <a:ea typeface="Open Sans Light"/>
                <a:cs typeface="Open Sans Light"/>
              </a:rPr>
              <a:t>Security </a:t>
            </a:r>
            <a:r>
              <a:rPr lang="en-US" dirty="0" err="1">
                <a:latin typeface="Open Sans Light"/>
                <a:ea typeface="Open Sans Light"/>
                <a:cs typeface="Open Sans Light"/>
              </a:rPr>
              <a:t>Vulnerabilties</a:t>
            </a:r>
            <a:r>
              <a:rPr lang="en-US" dirty="0">
                <a:latin typeface="Open Sans Light"/>
                <a:ea typeface="Open Sans Light"/>
                <a:cs typeface="Open Sans Light"/>
              </a:rPr>
              <a:t> found with no updates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57090-ACAD-D8BF-AE87-4820E0BCF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Open Sans"/>
              </a:rPr>
              <a:t>In the case that a known vulnerability exists in a package without a security fix, you can do the following.</a:t>
            </a:r>
            <a:endParaRPr lang="en-US" dirty="0">
              <a:ea typeface="Open Sans" pitchFamily="2" charset="0"/>
            </a:endParaRPr>
          </a:p>
          <a:p>
            <a:r>
              <a:rPr lang="en-US" dirty="0">
                <a:ea typeface="Open Sans"/>
              </a:rPr>
              <a:t>Check for any mitigating factors outlined in the advisory report.</a:t>
            </a:r>
            <a:endParaRPr lang="en-US" dirty="0"/>
          </a:p>
          <a:p>
            <a:r>
              <a:rPr lang="en-US" dirty="0">
                <a:ea typeface="Open Sans"/>
              </a:rPr>
              <a:t>Use a suggested package if the package is marked deprecated or is abandoned.</a:t>
            </a:r>
            <a:endParaRPr lang="en-US" dirty="0"/>
          </a:p>
          <a:p>
            <a:r>
              <a:rPr lang="en-US" dirty="0">
                <a:ea typeface="Open Sans"/>
              </a:rPr>
              <a:t>If the package is open source, consider contributing a fix.</a:t>
            </a:r>
            <a:endParaRPr lang="en-US" dirty="0"/>
          </a:p>
          <a:p>
            <a:r>
              <a:rPr lang="en-US" dirty="0">
                <a:ea typeface="Open Sans"/>
              </a:rPr>
              <a:t>Open an issue in the package's issue tracker.</a:t>
            </a:r>
            <a:endParaRPr lang="en-US" dirty="0"/>
          </a:p>
          <a:p>
            <a:endParaRPr lang="en-US" dirty="0">
              <a:ea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4395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Staying Secure with NuGet</vt:lpstr>
      <vt:lpstr>Think of it this way...</vt:lpstr>
      <vt:lpstr>Typosquatting</vt:lpstr>
      <vt:lpstr>Dependency Confusion</vt:lpstr>
      <vt:lpstr>Package Source Mapping</vt:lpstr>
      <vt:lpstr>Hijacked accounts</vt:lpstr>
      <vt:lpstr>Dependency Management and NuGet Restore</vt:lpstr>
      <vt:lpstr>Security Vulnerabilities found with updates</vt:lpstr>
      <vt:lpstr>Security Vulnerabilties found with no updates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220</cp:revision>
  <dcterms:created xsi:type="dcterms:W3CDTF">2023-10-17T23:49:56Z</dcterms:created>
  <dcterms:modified xsi:type="dcterms:W3CDTF">2023-11-08T21:44:57Z</dcterms:modified>
</cp:coreProperties>
</file>